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62" r:id="rId3"/>
    <p:sldId id="263" r:id="rId4"/>
    <p:sldId id="309" r:id="rId5"/>
    <p:sldId id="264" r:id="rId6"/>
    <p:sldId id="294" r:id="rId7"/>
    <p:sldId id="258" r:id="rId8"/>
    <p:sldId id="259" r:id="rId9"/>
    <p:sldId id="283" r:id="rId10"/>
    <p:sldId id="302" r:id="rId11"/>
    <p:sldId id="306" r:id="rId12"/>
    <p:sldId id="303" r:id="rId13"/>
    <p:sldId id="304" r:id="rId14"/>
    <p:sldId id="305" r:id="rId15"/>
    <p:sldId id="292" r:id="rId16"/>
    <p:sldId id="308" r:id="rId17"/>
    <p:sldId id="261" r:id="rId18"/>
    <p:sldId id="297" r:id="rId19"/>
    <p:sldId id="310" r:id="rId20"/>
    <p:sldId id="311" r:id="rId21"/>
    <p:sldId id="312" r:id="rId22"/>
    <p:sldId id="307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IBM Plex Sans" panose="020B0503050203000203" pitchFamily="34" charset="0"/>
      <p:regular r:id="rId29"/>
      <p:bold r:id="rId30"/>
      <p:italic r:id="rId31"/>
      <p:boldItalic r:id="rId32"/>
    </p:embeddedFont>
    <p:embeddedFont>
      <p:font typeface="Quattrocento Sans" panose="020B0502050000020003" pitchFamily="34" charset="0"/>
      <p:regular r:id="rId33"/>
      <p:bold r:id="rId34"/>
      <p:italic r:id="rId35"/>
      <p:bold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j131XfRPcppK6ISwdoFMz2l3Tw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0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60"/>
  </p:normalViewPr>
  <p:slideViewPr>
    <p:cSldViewPr snapToGrid="0">
      <p:cViewPr varScale="1">
        <p:scale>
          <a:sx n="90" d="100"/>
          <a:sy n="90" d="100"/>
        </p:scale>
        <p:origin x="23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7795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7630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7187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17783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3378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62172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587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1859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2099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8185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2992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5599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4287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1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IBM Plex Sans"/>
              <a:buNone/>
              <a:defRPr sz="44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743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  <p:sp>
        <p:nvSpPr>
          <p:cNvPr id="21" name="Google Shape;21;p27"/>
          <p:cNvSpPr txBox="1"/>
          <p:nvPr/>
        </p:nvSpPr>
        <p:spPr>
          <a:xfrm>
            <a:off x="0" y="4945626"/>
            <a:ext cx="12192000" cy="19241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7F7F7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7F7F7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r>
              <a:rPr lang="sr-Latn-RS" sz="1200" dirty="0">
                <a:solidFill>
                  <a:srgbClr val="7F7F7F"/>
                </a:solidFill>
                <a:latin typeface="IBM Plex Sans"/>
                <a:ea typeface="IBM Plex Sans"/>
                <a:cs typeface="IBM Plex Sans"/>
                <a:sym typeface="IBM Plex Sans"/>
              </a:rPr>
              <a:t>epismonosa.rs</a:t>
            </a:r>
            <a:endParaRPr sz="1800" b="0" i="0" u="none" strike="noStrike" cap="none" dirty="0">
              <a:solidFill>
                <a:srgbClr val="FF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2" name="Google Shape;22;p27" descr="A picture containing 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89255" y="5907715"/>
            <a:ext cx="813490" cy="81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8"/>
          <p:cNvSpPr/>
          <p:nvPr/>
        </p:nvSpPr>
        <p:spPr>
          <a:xfrm>
            <a:off x="0" y="0"/>
            <a:ext cx="12192000" cy="2052918"/>
          </a:xfrm>
          <a:prstGeom prst="rect">
            <a:avLst/>
          </a:prstGeom>
          <a:solidFill>
            <a:srgbClr val="F47488">
              <a:alpha val="78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1009874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3600"/>
              <a:buFont typeface="IBM Plex Sans"/>
              <a:buNone/>
              <a:defRPr sz="3600">
                <a:solidFill>
                  <a:srgbClr val="F474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79091B"/>
              </a:buClr>
              <a:buSzPts val="2000"/>
              <a:buFont typeface="Quattrocento Sans"/>
              <a:buChar char="·"/>
              <a:defRPr sz="2000">
                <a:solidFill>
                  <a:srgbClr val="79091B"/>
                </a:solidFill>
              </a:defRPr>
            </a:lvl1pPr>
            <a:lvl2pPr marL="914400" lvl="1" indent="-33020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79091B"/>
              </a:buClr>
              <a:buSzPts val="1600"/>
              <a:buChar char="•"/>
              <a:defRPr sz="1600">
                <a:solidFill>
                  <a:srgbClr val="79091B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091B"/>
              </a:buClr>
              <a:buSzPts val="1600"/>
              <a:buChar char="•"/>
              <a:defRPr sz="1600">
                <a:solidFill>
                  <a:srgbClr val="79091B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091B"/>
              </a:buClr>
              <a:buSzPts val="1800"/>
              <a:buChar char="•"/>
              <a:defRPr>
                <a:solidFill>
                  <a:srgbClr val="79091B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091B"/>
              </a:buClr>
              <a:buSzPts val="1800"/>
              <a:buChar char="•"/>
              <a:defRPr>
                <a:solidFill>
                  <a:srgbClr val="79091B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  <p:cxnSp>
        <p:nvCxnSpPr>
          <p:cNvPr id="31" name="Google Shape;31;p28"/>
          <p:cNvCxnSpPr/>
          <p:nvPr/>
        </p:nvCxnSpPr>
        <p:spPr>
          <a:xfrm>
            <a:off x="9032682" y="1057525"/>
            <a:ext cx="2321118" cy="0"/>
          </a:xfrm>
          <a:prstGeom prst="straightConnector1">
            <a:avLst/>
          </a:prstGeom>
          <a:noFill/>
          <a:ln w="9525" cap="flat" cmpd="sng">
            <a:solidFill>
              <a:srgbClr val="FBCFD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" name="Google Shape;32;p28"/>
          <p:cNvCxnSpPr>
            <a:stCxn id="28" idx="1"/>
          </p:cNvCxnSpPr>
          <p:nvPr/>
        </p:nvCxnSpPr>
        <p:spPr>
          <a:xfrm>
            <a:off x="838200" y="6538913"/>
            <a:ext cx="10053600" cy="0"/>
          </a:xfrm>
          <a:prstGeom prst="straightConnector1">
            <a:avLst/>
          </a:prstGeom>
          <a:noFill/>
          <a:ln w="9525" cap="flat" cmpd="sng">
            <a:solidFill>
              <a:srgbClr val="F8A1A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3" name="Google Shape;33;p28" descr="A picture containing 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30196" y="274292"/>
            <a:ext cx="813490" cy="81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3200"/>
              <a:buFont typeface="IBM Plex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3200"/>
              <a:buFont typeface="IBM Plex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6000"/>
              <a:buFont typeface="IBM Plex Sans"/>
              <a:buNone/>
              <a:defRPr sz="6000">
                <a:solidFill>
                  <a:srgbClr val="F474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898F"/>
              </a:buClr>
              <a:buSzPts val="2400"/>
              <a:buNone/>
              <a:defRPr sz="2400">
                <a:solidFill>
                  <a:srgbClr val="F2898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898F"/>
              </a:buClr>
              <a:buSzPts val="2000"/>
              <a:buNone/>
              <a:defRPr sz="2000">
                <a:solidFill>
                  <a:srgbClr val="F2898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898F"/>
              </a:buClr>
              <a:buSzPts val="1800"/>
              <a:buNone/>
              <a:defRPr sz="1800">
                <a:solidFill>
                  <a:srgbClr val="F2898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898F"/>
              </a:buClr>
              <a:buSzPts val="1600"/>
              <a:buNone/>
              <a:defRPr sz="1600">
                <a:solidFill>
                  <a:srgbClr val="F2898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898F"/>
              </a:buClr>
              <a:buSzPts val="1600"/>
              <a:buNone/>
              <a:defRPr sz="1600">
                <a:solidFill>
                  <a:srgbClr val="F2898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898F"/>
              </a:buClr>
              <a:buSzPts val="1600"/>
              <a:buNone/>
              <a:defRPr sz="1600">
                <a:solidFill>
                  <a:srgbClr val="F2898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898F"/>
              </a:buClr>
              <a:buSzPts val="1600"/>
              <a:buNone/>
              <a:defRPr sz="1600">
                <a:solidFill>
                  <a:srgbClr val="F2898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898F"/>
              </a:buClr>
              <a:buSzPts val="1600"/>
              <a:buNone/>
              <a:defRPr sz="1600">
                <a:solidFill>
                  <a:srgbClr val="F2898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898F"/>
              </a:buClr>
              <a:buSzPts val="1600"/>
              <a:buNone/>
              <a:defRPr sz="1600">
                <a:solidFill>
                  <a:srgbClr val="F2898F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906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7488"/>
              </a:buClr>
              <a:buSzPts val="4400"/>
              <a:buFont typeface="IBM Plex Sans"/>
              <a:buNone/>
              <a:defRPr sz="4400" b="1" i="0" u="none" strike="noStrike" cap="none">
                <a:solidFill>
                  <a:srgbClr val="F47488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2898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1524000" y="1909763"/>
            <a:ext cx="9144000" cy="21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"/>
              <a:buNone/>
            </a:pPr>
            <a:r>
              <a:rPr lang="sr-Latn-RS" sz="4000" dirty="0"/>
              <a:t>Obaveza elektronskog arhiviranja i kvalifikovana elektronska</a:t>
            </a:r>
            <a:br>
              <a:rPr lang="sr-Latn-RS" sz="4000" dirty="0"/>
            </a:br>
            <a:r>
              <a:rPr lang="sr-Latn-RS" sz="4000" dirty="0"/>
              <a:t>arhiva</a:t>
            </a:r>
            <a:endParaRPr sz="4000" dirty="0"/>
          </a:p>
        </p:txBody>
      </p:sp>
      <p:sp>
        <p:nvSpPr>
          <p:cNvPr id="97" name="Google Shape;97;p1"/>
          <p:cNvSpPr txBox="1">
            <a:spLocks noGrp="1"/>
          </p:cNvSpPr>
          <p:nvPr>
            <p:ph type="subTitle" idx="1"/>
          </p:nvPr>
        </p:nvSpPr>
        <p:spPr>
          <a:xfrm>
            <a:off x="1524000" y="4160838"/>
            <a:ext cx="9144000" cy="743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dirty="0" err="1"/>
              <a:t>O</a:t>
            </a:r>
            <a:r>
              <a:rPr lang="en-US" sz="2400" dirty="0" err="1"/>
              <a:t>baveza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prilika</a:t>
            </a:r>
            <a:r>
              <a:rPr lang="en-US" sz="2400" dirty="0"/>
              <a:t>?</a:t>
            </a:r>
            <a:endParaRPr lang="en-US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dirty="0"/>
          </a:p>
        </p:txBody>
      </p:sp>
      <p:pic>
        <p:nvPicPr>
          <p:cNvPr id="98" name="Google Shape;9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5306" y="-75406"/>
            <a:ext cx="3481387" cy="239553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r-Latn-RS">
                <a:solidFill>
                  <a:schemeClr val="tx1"/>
                </a:solidFill>
              </a:rPr>
              <a:t>1</a:t>
            </a:fld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Zašto elektronska arhiva?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45" name="Google Shape;145;p7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ct val="100000"/>
              <a:buNone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Zakonska obaveza od 1.1.2024.</a:t>
            </a:r>
          </a:p>
          <a:p>
            <a:pPr marL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ct val="100000"/>
              <a:buNone/>
            </a:pPr>
            <a:endParaRPr lang="sr-Latn-RS" sz="16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 algn="just">
              <a:spcBef>
                <a:spcPts val="0"/>
              </a:spcBef>
              <a:buClr>
                <a:srgbClr val="ED1A3B"/>
              </a:buClr>
              <a:buSzPct val="100000"/>
            </a:pP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Zakon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o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arhivskoj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građi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i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arhivskoj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delatnosti</a:t>
            </a:r>
            <a:endParaRPr lang="sr-Latn-RS" sz="16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 algn="just">
              <a:spcBef>
                <a:spcPts val="0"/>
              </a:spcBef>
              <a:buClr>
                <a:srgbClr val="ED1A3B"/>
              </a:buClr>
              <a:buSzPct val="100000"/>
            </a:pPr>
            <a:endParaRPr lang="sr-Latn-RS" sz="16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 algn="just">
              <a:spcBef>
                <a:spcPts val="0"/>
              </a:spcBef>
              <a:buClr>
                <a:srgbClr val="ED1A3B"/>
              </a:buClr>
              <a:buSzPct val="100000"/>
            </a:pP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Uredba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o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jedinstvenim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tehničko-tehnološkim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zahtevima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i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procedurama</a:t>
            </a:r>
            <a:r>
              <a:rPr lang="sr-Latn-R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za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čuvanje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i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zaštitu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arhivske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građe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i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dokumentarnog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materijala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u</a:t>
            </a:r>
            <a:r>
              <a:rPr lang="sr-Latn-R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elektronskom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obliku</a:t>
            </a:r>
            <a:endParaRPr lang="en-US" sz="16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 algn="just">
              <a:spcBef>
                <a:spcPts val="0"/>
              </a:spcBef>
              <a:buClr>
                <a:srgbClr val="ED1A3B"/>
              </a:buClr>
              <a:buSzPct val="100000"/>
            </a:pPr>
            <a:endParaRPr lang="sr-Latn-RS" sz="16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 algn="just">
              <a:spcBef>
                <a:spcPts val="0"/>
              </a:spcBef>
              <a:buClr>
                <a:srgbClr val="ED1A3B"/>
              </a:buClr>
              <a:buSzPct val="100000"/>
            </a:pP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Pravilnik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o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uslovima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za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postupke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i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tehnološka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rešenja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koji se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koriste</a:t>
            </a:r>
            <a:r>
              <a:rPr lang="sr-Latn-R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tokom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pouzdanog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elektronskog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čuvanja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dokumenta</a:t>
            </a:r>
            <a:endParaRPr lang="sr-Latn-RS" sz="16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 algn="just">
              <a:spcBef>
                <a:spcPts val="0"/>
              </a:spcBef>
              <a:buClr>
                <a:srgbClr val="ED1A3B"/>
              </a:buClr>
              <a:buSzPct val="100000"/>
            </a:pPr>
            <a:endParaRPr lang="sr-Latn-RS" sz="16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 algn="just">
              <a:spcBef>
                <a:spcPts val="0"/>
              </a:spcBef>
              <a:buClr>
                <a:srgbClr val="ED1A3B"/>
              </a:buClr>
              <a:buSzPct val="100000"/>
            </a:pPr>
            <a:r>
              <a:rPr lang="sr-Latn-RS" sz="1600" dirty="0">
                <a:solidFill>
                  <a:schemeClr val="tx2">
                    <a:lumMod val="10000"/>
                  </a:schemeClr>
                </a:solidFill>
              </a:rPr>
              <a:t>Uredba o uslovima za pripremu dokumenta za pouzdano elektronsko čuvanje i formatima dokumenta koji su pogodni za dugotrajno čuvanje</a:t>
            </a:r>
          </a:p>
          <a:p>
            <a:pPr marL="0" indent="0" algn="just">
              <a:spcBef>
                <a:spcPts val="0"/>
              </a:spcBef>
              <a:buClr>
                <a:srgbClr val="ED1A3B"/>
              </a:buClr>
              <a:buSzPct val="100000"/>
              <a:buNone/>
            </a:pPr>
            <a:endParaRPr lang="en-US" sz="16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 algn="just">
              <a:spcBef>
                <a:spcPts val="0"/>
              </a:spcBef>
              <a:buClr>
                <a:srgbClr val="ED1A3B"/>
              </a:buClr>
              <a:buSzPct val="100000"/>
            </a:pP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Zakon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o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elektronskom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dokumentu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elektronskoj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identifikaciji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i</a:t>
            </a:r>
            <a:r>
              <a:rPr lang="sr-Latn-R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uslugama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od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poverenja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u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elektronskom</a:t>
            </a:r>
            <a:r>
              <a:rPr lang="en-US" sz="1600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10000"/>
                  </a:schemeClr>
                </a:solidFill>
              </a:rPr>
              <a:t>poslovanju</a:t>
            </a:r>
            <a:endParaRPr sz="16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46" name="Google Shape;14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/>
              <a:t>7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"/>
          <p:cNvSpPr txBox="1">
            <a:spLocks noGrp="1"/>
          </p:cNvSpPr>
          <p:nvPr>
            <p:ph type="title"/>
          </p:nvPr>
        </p:nvSpPr>
        <p:spPr>
          <a:xfrm>
            <a:off x="838200" y="407458"/>
            <a:ext cx="1009874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Osnovni pojmovi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52" name="Google Shape;152;p8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>
              <a:lnSpc>
                <a:spcPct val="200000"/>
              </a:lnSpc>
              <a:spcBef>
                <a:spcPts val="0"/>
              </a:spcBef>
              <a:buClr>
                <a:srgbClr val="ED1A3B"/>
              </a:buClr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Šta je dokumentarni materijal?</a:t>
            </a:r>
          </a:p>
          <a:p>
            <a:pPr marL="342900" indent="-342900">
              <a:lnSpc>
                <a:spcPct val="200000"/>
              </a:lnSpc>
              <a:spcBef>
                <a:spcPts val="0"/>
              </a:spcBef>
              <a:buClr>
                <a:srgbClr val="ED1A3B"/>
              </a:buClr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Šta je arhivska građa?</a:t>
            </a:r>
          </a:p>
          <a:p>
            <a:pPr marL="342900" indent="-342900">
              <a:lnSpc>
                <a:spcPct val="200000"/>
              </a:lnSpc>
              <a:spcBef>
                <a:spcPts val="0"/>
              </a:spcBef>
              <a:buClr>
                <a:srgbClr val="ED1A3B"/>
              </a:buClr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Šta je Lista kategorija dokumentarnog materijala?</a:t>
            </a:r>
          </a:p>
          <a:p>
            <a:pPr marL="342900" indent="-342900">
              <a:lnSpc>
                <a:spcPct val="200000"/>
              </a:lnSpc>
              <a:spcBef>
                <a:spcPts val="0"/>
              </a:spcBef>
              <a:buClr>
                <a:srgbClr val="ED1A3B"/>
              </a:buClr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Šta je Arhivska knjiga?</a:t>
            </a:r>
            <a:endParaRPr lang="sr-Cyrl-RS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53" name="Google Shape;1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68071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Ukratko iz propisa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59" name="Google Shape;159;p9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None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Svako pravno lice</a:t>
            </a:r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None/>
            </a:pPr>
            <a:endParaRPr lang="sr-Latn-RS" b="1"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dužno je da savesno čuva u sređenom i bezbednom stanju arhivsku građu i dokumentarni materijal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endParaRPr lang="sr-Latn-RS"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evidentira, označava, klasifikuje, datira i arhivira arhivsku građu i dokumentarni materijal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endParaRPr lang="sr-Latn-RS"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osigura </a:t>
            </a:r>
            <a:r>
              <a:rPr lang="sr-Latn-RS" u="sng" dirty="0">
                <a:solidFill>
                  <a:schemeClr val="tx2">
                    <a:lumMod val="10000"/>
                  </a:schemeClr>
                </a:solidFill>
              </a:rPr>
              <a:t>čuvanje arhivske građe u elektronskom obliku </a:t>
            </a: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u skladu sa Listom kategorija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endParaRPr lang="sr-Latn-RS"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vodi arhivsku knjigu na propisanom obrascu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endParaRPr lang="sr-Latn-RS"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Char char="·"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da koristi informacioni sistem, koji garantuju zaštitu, autentičnost, verodostojnost, celovitost i upotrebljivost elektronskih dokumenata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60" name="Google Shape;1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1549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68071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Ukratko iz propisa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59" name="Google Shape;159;p9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D1A3B"/>
              </a:buClr>
              <a:buSzPts val="2000"/>
              <a:buChar char="·"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Pravno lice donosi listu kategorija </a:t>
            </a: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arhivske građe i dokumentarnog materijala sa rokovima čuvanja i dostavlja je u elektronskom obliku nadležnom Arhivu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D1A3B"/>
              </a:buClr>
              <a:buSzPts val="2000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Usluga kvalifikovanog elektronskog čuvanja dokumenata obavlja se </a:t>
            </a: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saglasno zahtevima standarda: ETSI TS 119 511 i ETSI TS 119 512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D1A3B"/>
              </a:buClr>
              <a:buSzPts val="2000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Prilikom otpočinjanja pouzdanog elektronskog čuvanja, vrši se </a:t>
            </a: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postupak nadogradnje kvalifikovanog elektronskog potpisa</a:t>
            </a: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, odnosno pečata dodavanjem </a:t>
            </a: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kvalifikovanog vremenskog žiga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D1A3B"/>
              </a:buClr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Vrši se </a:t>
            </a:r>
            <a:r>
              <a:rPr lang="sr-Latn-RS" b="1" dirty="0" err="1">
                <a:solidFill>
                  <a:schemeClr val="tx2">
                    <a:lumMod val="10000"/>
                  </a:schemeClr>
                </a:solidFill>
              </a:rPr>
              <a:t>validacija</a:t>
            </a: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 kvalifikovanog elektronskog potpisa </a:t>
            </a: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odnosno pečata i tom prilikom se pribavljaju podaci za proveru validnosti kao što su sertifikati i statusi </a:t>
            </a:r>
            <a:r>
              <a:rPr lang="sr-Latn-RS" dirty="0" err="1">
                <a:solidFill>
                  <a:schemeClr val="tx2">
                    <a:lumMod val="10000"/>
                  </a:schemeClr>
                </a:solidFill>
              </a:rPr>
              <a:t>opozvanosti</a:t>
            </a:r>
            <a:endParaRPr lang="sr-Latn-RS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60" name="Google Shape;1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0" y="0"/>
            <a:ext cx="7539505" cy="6857542"/>
          </a:xfrm>
          <a:custGeom>
            <a:avLst/>
            <a:gdLst/>
            <a:ahLst/>
            <a:cxnLst/>
            <a:rect l="l" t="t" r="r" b="b"/>
            <a:pathLst>
              <a:path w="7539505" h="6857542" extrusionOk="0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34" name="Google Shape;134;p6"/>
          <p:cNvGrpSpPr/>
          <p:nvPr/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135" name="Google Shape;135;p6"/>
            <p:cNvSpPr/>
            <p:nvPr/>
          </p:nvSpPr>
          <p:spPr>
            <a:xfrm>
              <a:off x="7493121" y="1348782"/>
              <a:ext cx="935037" cy="8243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8293221" y="1000124"/>
              <a:ext cx="762167" cy="6719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362140" y="1270007"/>
            <a:ext cx="6377266" cy="431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Quattrocento Sans"/>
              <a:buNone/>
            </a:pPr>
            <a:r>
              <a:rPr lang="sr-Latn-RS" sz="5400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Kvalifikovane usluge od poverenja</a:t>
            </a:r>
            <a:endParaRPr sz="5400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8" name="Google Shape;138;p6"/>
          <p:cNvSpPr txBox="1">
            <a:spLocks noGrp="1"/>
          </p:cNvSpPr>
          <p:nvPr>
            <p:ph type="body" idx="1"/>
          </p:nvPr>
        </p:nvSpPr>
        <p:spPr>
          <a:xfrm>
            <a:off x="7792278" y="2251873"/>
            <a:ext cx="3681454" cy="2354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98F"/>
              </a:buClr>
              <a:buSzPts val="2400"/>
              <a:buNone/>
            </a:pP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9" name="Google Shape;1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7225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Terminologija i pojmovi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2" name="Google Shape;112;p3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buClr>
                <a:srgbClr val="ED1A3B"/>
              </a:buClr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Elektronski dokument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ts val="2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Kvalifikovani elektronski potpis (kartica, USB token, cloud) i pečat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ts val="2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Vremenski žig (Time Stamp </a:t>
            </a:r>
            <a:r>
              <a:rPr lang="sr-Latn-RS" dirty="0" err="1">
                <a:solidFill>
                  <a:schemeClr val="tx2">
                    <a:lumMod val="10000"/>
                  </a:schemeClr>
                </a:solidFill>
              </a:rPr>
              <a:t>Authority</a:t>
            </a: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)</a:t>
            </a:r>
          </a:p>
          <a:p>
            <a:pPr marL="228600" lvl="0" indent="-101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79091B"/>
              </a:buClr>
              <a:buSzPts val="2000"/>
              <a:buFont typeface="Quattrocento Sans"/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>
                    <a:lumMod val="75000"/>
                  </a:schemeClr>
                </a:solidFill>
              </a:rPr>
              <a:t>7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Lista kvalifikovanih usluga od poverenja u Srbiji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838200" y="1783532"/>
            <a:ext cx="10515600" cy="457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1) izdavanje kvalifikovanih sertifikata za elektronski potpis;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2) usluga upravljanja kvalifikovanim sredstvom za kreiranje elektronskog potpisa na daljinu;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3) usluga </a:t>
            </a:r>
            <a:r>
              <a:rPr lang="sr-Latn-RS" b="1" dirty="0" err="1">
                <a:solidFill>
                  <a:schemeClr val="tx2">
                    <a:lumMod val="10000"/>
                  </a:schemeClr>
                </a:solidFill>
              </a:rPr>
              <a:t>validacije</a:t>
            </a: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 kvalifikovanog elektronskog potpisa;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4) izdavanje kvalifikovanih sertifikata za elektronski pečat;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5) usluga upravljanja kvalifikovanim sredstvom za kreiranje elektronskog pečata na daljinu;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6) usluga </a:t>
            </a:r>
            <a:r>
              <a:rPr lang="sr-Latn-RS" b="1" dirty="0" err="1">
                <a:solidFill>
                  <a:schemeClr val="tx2">
                    <a:lumMod val="10000"/>
                  </a:schemeClr>
                </a:solidFill>
              </a:rPr>
              <a:t>validacije</a:t>
            </a: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 kvalifikovanog elektronskog pečata;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7) izdavanje kvalifikovanih elektronskih vremenskih žigova;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8) usluga kvalifikovane elektronske dostave;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9) usluga izdavanja kvalifikovanih sertifikata za </a:t>
            </a:r>
            <a:r>
              <a:rPr lang="sr-Latn-RS" dirty="0" err="1">
                <a:solidFill>
                  <a:schemeClr val="tx2">
                    <a:lumMod val="10000"/>
                  </a:schemeClr>
                </a:solidFill>
              </a:rPr>
              <a:t>autentikaciju</a:t>
            </a: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 veb sajtova;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ct val="100000"/>
              <a:buFont typeface="Quattrocento Sans"/>
              <a:buChar char="·"/>
            </a:pPr>
            <a:r>
              <a:rPr lang="sr-Latn-RS" b="1" u="sng" dirty="0">
                <a:solidFill>
                  <a:schemeClr val="tx2">
                    <a:lumMod val="10000"/>
                  </a:schemeClr>
                </a:solidFill>
              </a:rPr>
              <a:t>10) usluga kvalifikovanog elektronskog čuvanja dokumenata.</a:t>
            </a:r>
            <a:endParaRPr b="1" u="sng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20" name="Google Shape;12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>
                    <a:lumMod val="75000"/>
                  </a:schemeClr>
                </a:solidFill>
              </a:rPr>
              <a:t>8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Ko smo mi?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2" name="Google Shape;112;p3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2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Inception </a:t>
            </a:r>
            <a:r>
              <a:rPr lang="sr-Latn-RS" dirty="0" err="1">
                <a:solidFill>
                  <a:schemeClr val="tx2">
                    <a:lumMod val="10000"/>
                  </a:schemeClr>
                </a:solidFill>
              </a:rPr>
              <a:t>doo</a:t>
            </a: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 Beograd postoji od 2010. godine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ts val="2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Pružalac nekoliko usluga od poverenja od 2021.godine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ts val="2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Ekspertiza u arhivskom i kancelarijskom poslovanju</a:t>
            </a:r>
            <a:endParaRPr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101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79091B"/>
              </a:buClr>
              <a:buSzPts val="2000"/>
              <a:buFont typeface="Quattrocento Sans"/>
              <a:buNone/>
            </a:pP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/>
                </a:solidFill>
              </a:rPr>
              <a:t>9</a:t>
            </a:fld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517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Neophodne usluge od poverenja</a:t>
            </a:r>
          </a:p>
        </p:txBody>
      </p:sp>
      <p:sp>
        <p:nvSpPr>
          <p:cNvPr id="112" name="Google Shape;112;p3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buClr>
                <a:srgbClr val="ED1A3B"/>
              </a:buClr>
            </a:pPr>
            <a:r>
              <a:rPr lang="sr-Latn-RS" sz="2400" dirty="0">
                <a:solidFill>
                  <a:schemeClr val="tx2">
                    <a:lumMod val="10000"/>
                  </a:schemeClr>
                </a:solidFill>
              </a:rPr>
              <a:t>Kvalifikovani elektronski potpis (kartica, USB token, cloud) i pečat</a:t>
            </a:r>
          </a:p>
          <a:p>
            <a:pPr marL="228600" indent="-228600">
              <a:buClr>
                <a:srgbClr val="ED1A3B"/>
              </a:buClr>
            </a:pPr>
            <a:r>
              <a:rPr lang="sr-Latn-RS" sz="2400" dirty="0">
                <a:solidFill>
                  <a:schemeClr val="tx2">
                    <a:lumMod val="10000"/>
                  </a:schemeClr>
                </a:solidFill>
              </a:rPr>
              <a:t>Vremenski žig (Time Stamp </a:t>
            </a:r>
            <a:r>
              <a:rPr lang="sr-Latn-RS" sz="2400" dirty="0" err="1">
                <a:solidFill>
                  <a:schemeClr val="tx2">
                    <a:lumMod val="10000"/>
                  </a:schemeClr>
                </a:solidFill>
              </a:rPr>
              <a:t>Authority</a:t>
            </a:r>
            <a:r>
              <a:rPr lang="sr-Latn-RS" sz="2400" dirty="0">
                <a:solidFill>
                  <a:schemeClr val="tx2">
                    <a:lumMod val="10000"/>
                  </a:schemeClr>
                </a:solidFill>
              </a:rPr>
              <a:t>)</a:t>
            </a:r>
          </a:p>
          <a:p>
            <a:pPr marL="228600" indent="-228600">
              <a:buClr>
                <a:srgbClr val="ED1A3B"/>
              </a:buClr>
            </a:pPr>
            <a:r>
              <a:rPr lang="sr-Latn-RS" sz="2400" dirty="0" err="1">
                <a:solidFill>
                  <a:schemeClr val="tx2">
                    <a:lumMod val="10000"/>
                  </a:schemeClr>
                </a:solidFill>
              </a:rPr>
              <a:t>Validacija</a:t>
            </a:r>
            <a:r>
              <a:rPr lang="sr-Latn-RS" sz="2400" dirty="0">
                <a:solidFill>
                  <a:schemeClr val="tx2">
                    <a:lumMod val="10000"/>
                  </a:schemeClr>
                </a:solidFill>
              </a:rPr>
              <a:t> elektronskog potpisa</a:t>
            </a:r>
          </a:p>
          <a:p>
            <a:pPr marL="228600" indent="-228600">
              <a:buClr>
                <a:srgbClr val="ED1A3B"/>
              </a:buClr>
            </a:pPr>
            <a:r>
              <a:rPr lang="sr-Latn-RS" sz="2400" dirty="0">
                <a:solidFill>
                  <a:schemeClr val="tx2">
                    <a:lumMod val="10000"/>
                  </a:schemeClr>
                </a:solidFill>
              </a:rPr>
              <a:t>Kvalifikovana elektronska arhiva</a:t>
            </a:r>
          </a:p>
          <a:p>
            <a:pPr marL="228600" indent="-228600">
              <a:buClr>
                <a:srgbClr val="ED1A3B"/>
              </a:buClr>
            </a:pPr>
            <a:endParaRPr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>
                    <a:lumMod val="75000"/>
                  </a:schemeClr>
                </a:solidFill>
              </a:rPr>
              <a:t>10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0" y="0"/>
            <a:ext cx="7539505" cy="6857542"/>
          </a:xfrm>
          <a:custGeom>
            <a:avLst/>
            <a:gdLst/>
            <a:ahLst/>
            <a:cxnLst/>
            <a:rect l="l" t="t" r="r" b="b"/>
            <a:pathLst>
              <a:path w="7539505" h="6857542" extrusionOk="0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34" name="Google Shape;134;p6"/>
          <p:cNvGrpSpPr/>
          <p:nvPr/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135" name="Google Shape;135;p6"/>
            <p:cNvSpPr/>
            <p:nvPr/>
          </p:nvSpPr>
          <p:spPr>
            <a:xfrm>
              <a:off x="7493121" y="1348782"/>
              <a:ext cx="935037" cy="8243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8293221" y="1000124"/>
              <a:ext cx="762167" cy="6719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362140" y="1270007"/>
            <a:ext cx="6377266" cy="431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Quattrocento Sans"/>
              <a:buNone/>
            </a:pPr>
            <a:r>
              <a:rPr lang="en-US" sz="5400" dirty="0" err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Kvalifikovani</a:t>
            </a:r>
            <a:r>
              <a:rPr lang="en-US" sz="5400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5400" dirty="0" err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elektronski</a:t>
            </a:r>
            <a:r>
              <a:rPr lang="en-US" sz="5400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5400" dirty="0" err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sertifikat</a:t>
            </a:r>
            <a:endParaRPr sz="5400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8" name="Google Shape;138;p6"/>
          <p:cNvSpPr txBox="1">
            <a:spLocks noGrp="1"/>
          </p:cNvSpPr>
          <p:nvPr>
            <p:ph type="body" idx="1"/>
          </p:nvPr>
        </p:nvSpPr>
        <p:spPr>
          <a:xfrm>
            <a:off x="7792278" y="2251873"/>
            <a:ext cx="3681454" cy="2354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98F"/>
              </a:buClr>
              <a:buSzPts val="2400"/>
              <a:buNone/>
            </a:pP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9" name="Google Shape;1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06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Elektronski potpis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>
                    <a:lumMod val="75000"/>
                  </a:schemeClr>
                </a:solidFill>
              </a:rPr>
              <a:t>12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92472E-6ED8-DABA-D774-487DA22BE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56" y="1703121"/>
            <a:ext cx="5279496" cy="456843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65E915-9B18-58AC-DBD7-952094F49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449" y="1690688"/>
            <a:ext cx="5279497" cy="45933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4387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Elektronski potpis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>
                    <a:lumMod val="75000"/>
                  </a:schemeClr>
                </a:solidFill>
              </a:rPr>
              <a:t>13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92472E-6ED8-DABA-D774-487DA22BE8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4" r="1515"/>
          <a:stretch/>
        </p:blipFill>
        <p:spPr>
          <a:xfrm>
            <a:off x="482781" y="2513972"/>
            <a:ext cx="5910094" cy="343196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65E915-9B18-58AC-DBD7-952094F49D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31428" y="2513972"/>
            <a:ext cx="5177791" cy="34319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2080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en-US" dirty="0" err="1">
                <a:solidFill>
                  <a:schemeClr val="tx1">
                    <a:lumMod val="75000"/>
                  </a:schemeClr>
                </a:solidFill>
              </a:rPr>
              <a:t>Validacija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>
                    <a:lumMod val="75000"/>
                  </a:schemeClr>
                </a:solidFill>
              </a:rPr>
              <a:t>14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543B9F-08A7-1D52-FB1C-571A918B1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284869"/>
            <a:ext cx="6282267" cy="507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15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Nivoi elektronskog potpisa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2" name="Google Shape;112;p3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buClr>
                <a:srgbClr val="ED1A3B"/>
              </a:buClr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BB – </a:t>
            </a:r>
            <a:r>
              <a:rPr lang="sr-Latn-RS" dirty="0" err="1">
                <a:solidFill>
                  <a:schemeClr val="tx2">
                    <a:lumMod val="10000"/>
                  </a:schemeClr>
                </a:solidFill>
              </a:rPr>
              <a:t>basic</a:t>
            </a: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 nivo bez vremenskog žiga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ts val="2000"/>
              <a:buFont typeface="Quattrocento Sans"/>
              <a:buChar char="·"/>
            </a:pPr>
            <a:r>
              <a:rPr lang="sr-Latn-RS" dirty="0">
                <a:solidFill>
                  <a:schemeClr val="tx2">
                    <a:lumMod val="10000"/>
                  </a:schemeClr>
                </a:solidFill>
              </a:rPr>
              <a:t>BT – elektronski sertifikat sa kvalifikovanim vremenskim žigom</a:t>
            </a:r>
          </a:p>
          <a:p>
            <a:pPr marL="228600" lvl="0" indent="-228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ED1A3B"/>
              </a:buClr>
              <a:buSzPts val="2000"/>
              <a:buFont typeface="Quattrocento Sans"/>
              <a:buChar char="·"/>
            </a:pPr>
            <a:r>
              <a:rPr lang="sr-Latn-RS" b="1" dirty="0">
                <a:solidFill>
                  <a:schemeClr val="tx2">
                    <a:lumMod val="10000"/>
                  </a:schemeClr>
                </a:solidFill>
              </a:rPr>
              <a:t>LTA – arhivski nivo elektronskog potpisa</a:t>
            </a:r>
            <a:endParaRPr b="1" dirty="0">
              <a:solidFill>
                <a:schemeClr val="tx2">
                  <a:lumMod val="10000"/>
                </a:schemeClr>
              </a:solidFill>
            </a:endParaRPr>
          </a:p>
          <a:p>
            <a:pPr marL="228600" lvl="0" indent="-1016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79091B"/>
              </a:buClr>
              <a:buSzPts val="2000"/>
              <a:buFont typeface="Quattrocento Sans"/>
              <a:buNone/>
            </a:pP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>
                    <a:lumMod val="75000"/>
                  </a:schemeClr>
                </a:solidFill>
              </a:rPr>
              <a:t>15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804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Nivoi elektronskog potpisa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>
                <a:solidFill>
                  <a:schemeClr val="tx1">
                    <a:lumMod val="75000"/>
                  </a:schemeClr>
                </a:solidFill>
              </a:rPr>
              <a:t>16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C5F2AC2-00B9-AC96-21CC-9634796A8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59" y="1856846"/>
            <a:ext cx="8936865" cy="399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8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0" y="0"/>
            <a:ext cx="7539505" cy="6857542"/>
          </a:xfrm>
          <a:custGeom>
            <a:avLst/>
            <a:gdLst/>
            <a:ahLst/>
            <a:cxnLst/>
            <a:rect l="l" t="t" r="r" b="b"/>
            <a:pathLst>
              <a:path w="7539505" h="6857542" extrusionOk="0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34" name="Google Shape;134;p6"/>
          <p:cNvGrpSpPr/>
          <p:nvPr/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135" name="Google Shape;135;p6"/>
            <p:cNvSpPr/>
            <p:nvPr/>
          </p:nvSpPr>
          <p:spPr>
            <a:xfrm>
              <a:off x="7493121" y="1348782"/>
              <a:ext cx="935037" cy="8243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8293221" y="1000124"/>
              <a:ext cx="762167" cy="6719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362140" y="1270007"/>
            <a:ext cx="6377266" cy="431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Quattrocento Sans"/>
              <a:buNone/>
            </a:pPr>
            <a:r>
              <a:rPr lang="sr-Latn-RS" sz="7200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Kvalifikovana elektronska arhiva</a:t>
            </a:r>
            <a:endParaRPr sz="7200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8" name="Google Shape;138;p6"/>
          <p:cNvSpPr txBox="1">
            <a:spLocks noGrp="1"/>
          </p:cNvSpPr>
          <p:nvPr>
            <p:ph type="body" idx="1"/>
          </p:nvPr>
        </p:nvSpPr>
        <p:spPr>
          <a:xfrm>
            <a:off x="7792278" y="2251873"/>
            <a:ext cx="3681454" cy="2354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98F"/>
              </a:buClr>
              <a:buSzPts val="2400"/>
              <a:buNone/>
            </a:pP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9" name="Google Shape;1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61635-7284-DCDC-08B7-940D5C62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59" y="365125"/>
            <a:ext cx="7675185" cy="1325563"/>
          </a:xfrm>
        </p:spPr>
        <p:txBody>
          <a:bodyPr/>
          <a:lstStyle/>
          <a:p>
            <a:pPr algn="ctr">
              <a:buClr>
                <a:srgbClr val="ED1A3B"/>
              </a:buClr>
            </a:pPr>
            <a:r>
              <a:rPr lang="en-US" dirty="0" err="1">
                <a:solidFill>
                  <a:schemeClr val="tx1">
                    <a:lumMod val="75000"/>
                  </a:schemeClr>
                </a:solidFill>
              </a:rPr>
              <a:t>Kako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</a:schemeClr>
                </a:solidFill>
              </a:rPr>
              <a:t>radi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</a:schemeClr>
                </a:solidFill>
              </a:rPr>
              <a:t>kvalifikovana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</a:schemeClr>
                </a:solidFill>
              </a:rPr>
              <a:t>eArhiva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0D8D4-3DFD-EA02-7EE2-09902CD41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344384" y="1963805"/>
            <a:ext cx="4880758" cy="4529070"/>
          </a:xfrm>
        </p:spPr>
        <p:txBody>
          <a:bodyPr>
            <a:normAutofit/>
          </a:bodyPr>
          <a:lstStyle/>
          <a:p>
            <a:pPr marL="927100" lvl="1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Provera da li je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dokument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pogodan</a:t>
            </a:r>
            <a:endParaRPr lang="en-US" dirty="0">
              <a:solidFill>
                <a:schemeClr val="tx2">
                  <a:lumMod val="10000"/>
                </a:schemeClr>
              </a:solidFill>
            </a:endParaRPr>
          </a:p>
          <a:p>
            <a:pPr marL="927100" lvl="1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Podizanje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nivoa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potpisa</a:t>
            </a:r>
            <a:endParaRPr lang="en-US" dirty="0">
              <a:solidFill>
                <a:schemeClr val="tx2">
                  <a:lumMod val="10000"/>
                </a:schemeClr>
              </a:solidFill>
            </a:endParaRPr>
          </a:p>
          <a:p>
            <a:pPr marL="927100" lvl="1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Validacija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potpisa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/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pečata</a:t>
            </a:r>
            <a:endParaRPr lang="sr-Latn-RS" dirty="0">
              <a:solidFill>
                <a:schemeClr val="tx2">
                  <a:lumMod val="10000"/>
                </a:schemeClr>
              </a:solidFill>
            </a:endParaRPr>
          </a:p>
          <a:p>
            <a:pPr marL="927100" lvl="1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Kategorizacija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dokumenta</a:t>
            </a:r>
            <a:endParaRPr lang="en-US" dirty="0">
              <a:solidFill>
                <a:schemeClr val="tx2">
                  <a:lumMod val="10000"/>
                </a:schemeClr>
              </a:solidFill>
            </a:endParaRPr>
          </a:p>
          <a:p>
            <a:pPr marL="927100" lvl="1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Kreiranje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potvrde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o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smeštanju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u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eArhivu</a:t>
            </a:r>
            <a:endParaRPr lang="en-US" dirty="0">
              <a:solidFill>
                <a:schemeClr val="tx2">
                  <a:lumMod val="10000"/>
                </a:schemeClr>
              </a:solidFill>
            </a:endParaRPr>
          </a:p>
          <a:p>
            <a:pPr marL="927100" lvl="1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Očuvanje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</a:schemeClr>
                </a:solidFill>
              </a:rPr>
              <a:t>dokumenta</a:t>
            </a:r>
            <a:endParaRPr lang="en-US" dirty="0">
              <a:solidFill>
                <a:schemeClr val="tx2">
                  <a:lumMod val="10000"/>
                </a:schemeClr>
              </a:solidFill>
            </a:endParaRPr>
          </a:p>
          <a:p>
            <a:pPr lvl="1">
              <a:lnSpc>
                <a:spcPct val="200000"/>
              </a:lnSpc>
            </a:pPr>
            <a:endParaRPr lang="en-US" dirty="0"/>
          </a:p>
          <a:p>
            <a:pPr lvl="1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4CCA0-609B-AB43-99ED-16FBE79179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 smtClean="0">
                <a:solidFill>
                  <a:schemeClr val="tx1">
                    <a:lumMod val="75000"/>
                  </a:schemeClr>
                </a:solidFill>
              </a:rPr>
              <a:t>18</a:t>
            </a:fld>
            <a:endParaRPr lang="sr-Latn-RS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4118115-1D88-BD2D-C906-65AD609D0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2483" y="1787531"/>
            <a:ext cx="7166894" cy="40313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316CF8-1A46-A74B-2DE4-9F52B6F3A52C}"/>
              </a:ext>
            </a:extLst>
          </p:cNvPr>
          <p:cNvSpPr txBox="1"/>
          <p:nvPr/>
        </p:nvSpPr>
        <p:spPr>
          <a:xfrm>
            <a:off x="8360228" y="5818909"/>
            <a:ext cx="1448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RS" sz="2000" dirty="0">
                <a:solidFill>
                  <a:srgbClr val="FF0000"/>
                </a:solidFill>
              </a:rPr>
              <a:t>eArhiva</a:t>
            </a:r>
          </a:p>
        </p:txBody>
      </p:sp>
    </p:spTree>
    <p:extLst>
      <p:ext uri="{BB962C8B-B14F-4D97-AF65-F5344CB8AC3E}">
        <p14:creationId xmlns:p14="http://schemas.microsoft.com/office/powerpoint/2010/main" val="1095933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0" y="0"/>
            <a:ext cx="7539505" cy="6857542"/>
          </a:xfrm>
          <a:custGeom>
            <a:avLst/>
            <a:gdLst/>
            <a:ahLst/>
            <a:cxnLst/>
            <a:rect l="l" t="t" r="r" b="b"/>
            <a:pathLst>
              <a:path w="7539505" h="6857542" extrusionOk="0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34" name="Google Shape;134;p6"/>
          <p:cNvGrpSpPr/>
          <p:nvPr/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135" name="Google Shape;135;p6"/>
            <p:cNvSpPr/>
            <p:nvPr/>
          </p:nvSpPr>
          <p:spPr>
            <a:xfrm>
              <a:off x="7493121" y="1348782"/>
              <a:ext cx="935037" cy="8243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8293221" y="1000124"/>
              <a:ext cx="762167" cy="671915"/>
            </a:xfrm>
            <a:custGeom>
              <a:avLst/>
              <a:gdLst/>
              <a:ahLst/>
              <a:cxnLst/>
              <a:rect l="l" t="t" r="r" b="b"/>
              <a:pathLst>
                <a:path w="785" h="692" extrusionOk="0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362140" y="1270007"/>
            <a:ext cx="6377266" cy="4317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Quattrocento Sans"/>
              <a:buNone/>
            </a:pPr>
            <a:r>
              <a:rPr lang="sr-Latn-RS" sz="7200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Obaveza ili prilika?</a:t>
            </a:r>
            <a:endParaRPr sz="7200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8" name="Google Shape;138;p6"/>
          <p:cNvSpPr txBox="1">
            <a:spLocks noGrp="1"/>
          </p:cNvSpPr>
          <p:nvPr>
            <p:ph type="body" idx="1"/>
          </p:nvPr>
        </p:nvSpPr>
        <p:spPr>
          <a:xfrm>
            <a:off x="7792278" y="2251873"/>
            <a:ext cx="3681454" cy="2354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898F"/>
              </a:buClr>
              <a:buSzPts val="2400"/>
              <a:buNone/>
            </a:pP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9" name="Google Shape;1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765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Prilika.</a:t>
            </a:r>
          </a:p>
        </p:txBody>
      </p:sp>
      <p:sp>
        <p:nvSpPr>
          <p:cNvPr id="112" name="Google Shape;112;p3"/>
          <p:cNvSpPr txBox="1">
            <a:spLocks noGrp="1"/>
          </p:cNvSpPr>
          <p:nvPr>
            <p:ph type="body" idx="1"/>
          </p:nvPr>
        </p:nvSpPr>
        <p:spPr>
          <a:xfrm>
            <a:off x="838200" y="2321859"/>
            <a:ext cx="10515600" cy="38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buClr>
                <a:srgbClr val="ED1A3B"/>
              </a:buClr>
            </a:pPr>
            <a:r>
              <a:rPr lang="sr-Latn-RS" sz="2400" dirty="0">
                <a:solidFill>
                  <a:schemeClr val="tx2">
                    <a:lumMod val="10000"/>
                  </a:schemeClr>
                </a:solidFill>
              </a:rPr>
              <a:t>Prilika za pouzdano čuvanje prethodno nastalih dokumenata</a:t>
            </a:r>
          </a:p>
          <a:p>
            <a:pPr marL="228600" indent="-228600">
              <a:buClr>
                <a:srgbClr val="ED1A3B"/>
              </a:buClr>
            </a:pPr>
            <a:r>
              <a:rPr lang="sr-Latn-RS" sz="2400" dirty="0">
                <a:solidFill>
                  <a:schemeClr val="tx2">
                    <a:lumMod val="10000"/>
                  </a:schemeClr>
                </a:solidFill>
              </a:rPr>
              <a:t>Prilika za lakše vođenje i arhiviranje ustrojene arhivske knjige</a:t>
            </a:r>
          </a:p>
          <a:p>
            <a:pPr marL="228600" indent="-228600">
              <a:buClr>
                <a:srgbClr val="ED1A3B"/>
              </a:buClr>
            </a:pPr>
            <a:r>
              <a:rPr lang="sr-Latn-RS" sz="2400" dirty="0">
                <a:solidFill>
                  <a:schemeClr val="tx2">
                    <a:lumMod val="10000"/>
                  </a:schemeClr>
                </a:solidFill>
              </a:rPr>
              <a:t>Prilika za smanjenje troškova i količine papira</a:t>
            </a:r>
          </a:p>
          <a:p>
            <a:pPr marL="228600" indent="-228600">
              <a:buClr>
                <a:srgbClr val="ED1A3B"/>
              </a:buClr>
            </a:pPr>
            <a:endParaRPr lang="sr-Latn-RS" sz="2400" dirty="0">
              <a:solidFill>
                <a:schemeClr val="tx2">
                  <a:lumMod val="10000"/>
                </a:schemeClr>
              </a:solidFill>
            </a:endParaRPr>
          </a:p>
          <a:p>
            <a:pPr marL="228600" indent="-228600">
              <a:buClr>
                <a:srgbClr val="ED1A3B"/>
              </a:buClr>
            </a:pPr>
            <a:endParaRPr sz="2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8005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1255059" y="365125"/>
            <a:ext cx="77531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A3B"/>
              </a:buClr>
              <a:buSzPts val="3600"/>
              <a:buFont typeface="IBM Plex Sans"/>
              <a:buNone/>
            </a:pPr>
            <a:r>
              <a:rPr lang="sr-Latn-RS" dirty="0">
                <a:solidFill>
                  <a:schemeClr val="tx1">
                    <a:lumMod val="75000"/>
                  </a:schemeClr>
                </a:solidFill>
              </a:rPr>
              <a:t>Prilika.</a:t>
            </a:r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Latn-RS"/>
              <a:t>21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F6945F-18C1-5C39-414B-C61F22558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66" y="2310077"/>
            <a:ext cx="11516396" cy="2237845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659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1523999" y="1917891"/>
            <a:ext cx="9144000" cy="21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ans"/>
              <a:buNone/>
            </a:pPr>
            <a:r>
              <a:rPr lang="sr-Latn-RS" sz="4000" dirty="0"/>
              <a:t>HVALA</a:t>
            </a:r>
            <a:endParaRPr sz="4000" dirty="0"/>
          </a:p>
        </p:txBody>
      </p:sp>
      <p:pic>
        <p:nvPicPr>
          <p:cNvPr id="98" name="Google Shape;9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5306" y="-75406"/>
            <a:ext cx="3481387" cy="239553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sr-Latn-RS">
                <a:solidFill>
                  <a:schemeClr val="tx1"/>
                </a:solidFill>
              </a:rPr>
              <a:t>22</a:t>
            </a:fld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577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135AC3"/>
      </a:dk1>
      <a:lt1>
        <a:srgbClr val="FFFFFF"/>
      </a:lt1>
      <a:dk2>
        <a:srgbClr val="ED1A3B"/>
      </a:dk2>
      <a:lt2>
        <a:srgbClr val="E7E6E6"/>
      </a:lt2>
      <a:accent1>
        <a:srgbClr val="ED1A3B"/>
      </a:accent1>
      <a:accent2>
        <a:srgbClr val="ED1A3B"/>
      </a:accent2>
      <a:accent3>
        <a:srgbClr val="A5A5A5"/>
      </a:accent3>
      <a:accent4>
        <a:srgbClr val="FFC000"/>
      </a:accent4>
      <a:accent5>
        <a:srgbClr val="ED1A3B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2808</TotalTime>
  <Words>583</Words>
  <Application>Microsoft Office PowerPoint</Application>
  <PresentationFormat>Widescreen</PresentationFormat>
  <Paragraphs>104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IBM Plex Sans</vt:lpstr>
      <vt:lpstr>Roboto</vt:lpstr>
      <vt:lpstr>Quattrocento Sans</vt:lpstr>
      <vt:lpstr>Arial</vt:lpstr>
      <vt:lpstr>Calibri</vt:lpstr>
      <vt:lpstr>Office Theme</vt:lpstr>
      <vt:lpstr>Obaveza elektronskog arhiviranja i kvalifikovana elektronska arhiva</vt:lpstr>
      <vt:lpstr>Zašto elektronska arhiva?</vt:lpstr>
      <vt:lpstr>Osnovni pojmovi</vt:lpstr>
      <vt:lpstr>Ukratko iz propisa</vt:lpstr>
      <vt:lpstr>Ukratko iz propisa</vt:lpstr>
      <vt:lpstr>Kvalifikovane usluge od poverenja</vt:lpstr>
      <vt:lpstr>Terminologija i pojmovi</vt:lpstr>
      <vt:lpstr>Lista kvalifikovanih usluga od poverenja u Srbiji</vt:lpstr>
      <vt:lpstr>Ko smo mi?</vt:lpstr>
      <vt:lpstr>Neophodne usluge od poverenja</vt:lpstr>
      <vt:lpstr>Kvalifikovani elektronski sertifikat</vt:lpstr>
      <vt:lpstr>Elektronski potpis</vt:lpstr>
      <vt:lpstr>Elektronski potpis</vt:lpstr>
      <vt:lpstr>Validacija</vt:lpstr>
      <vt:lpstr>Nivoi elektronskog potpisa</vt:lpstr>
      <vt:lpstr>Nivoi elektronskog potpisa</vt:lpstr>
      <vt:lpstr>Kvalifikovana elektronska arhiva</vt:lpstr>
      <vt:lpstr>Kako radi kvalifikovana eArhiva?</vt:lpstr>
      <vt:lpstr>Obaveza ili prilika?</vt:lpstr>
      <vt:lpstr>Prilika.</vt:lpstr>
      <vt:lpstr>Prilika.</vt:lpstr>
      <vt:lpstr>HVALA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Kvalifikovani elektronski servisi</dc:title>
  <dc:creator>Branko Graovac</dc:creator>
  <cp:lastModifiedBy>Jovan Vistać</cp:lastModifiedBy>
  <cp:revision>9</cp:revision>
  <dcterms:created xsi:type="dcterms:W3CDTF">2021-11-01T19:29:37Z</dcterms:created>
  <dcterms:modified xsi:type="dcterms:W3CDTF">2023-12-06T22:30:01Z</dcterms:modified>
</cp:coreProperties>
</file>